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43891200" cy="43891200"/>
  <p:notesSz cx="7010400" cy="9296400"/>
  <p:defaultTextStyle>
    <a:defPPr>
      <a:defRPr lang="en-US"/>
    </a:defPPr>
    <a:lvl1pPr marL="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00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55" autoAdjust="0"/>
    <p:restoredTop sz="98131" autoAdjust="0"/>
  </p:normalViewPr>
  <p:slideViewPr>
    <p:cSldViewPr snapToGrid="0" snapToObjects="1">
      <p:cViewPr>
        <p:scale>
          <a:sx n="30" d="100"/>
          <a:sy n="30" d="100"/>
        </p:scale>
        <p:origin x="-80" y="3800"/>
      </p:cViewPr>
      <p:guideLst>
        <p:guide orient="horz" pos="13824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3634723"/>
            <a:ext cx="37307520" cy="94081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24871680"/>
            <a:ext cx="30723840" cy="112166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9/23/15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69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9/23/15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17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1757687"/>
            <a:ext cx="9875520" cy="37449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757687"/>
            <a:ext cx="28895040" cy="3744976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9/23/15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85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9/23/15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248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1" y="28204163"/>
            <a:ext cx="37307520" cy="871728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1" y="18602968"/>
            <a:ext cx="37307520" cy="9601197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9/23/15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4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10241285"/>
            <a:ext cx="19385280" cy="28966163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10241285"/>
            <a:ext cx="19385280" cy="28966163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9/23/15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45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1" y="9824724"/>
            <a:ext cx="19392903" cy="4094477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1" y="13919201"/>
            <a:ext cx="19392903" cy="25288243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3" y="9824724"/>
            <a:ext cx="19400520" cy="4094477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3" y="13919201"/>
            <a:ext cx="19400520" cy="25288243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9/23/15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12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9/23/15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717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9/23/15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10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747520"/>
            <a:ext cx="14439903" cy="743712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747525"/>
            <a:ext cx="24536400" cy="37459923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9184645"/>
            <a:ext cx="14439903" cy="30022803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9/23/15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61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3" y="30723841"/>
            <a:ext cx="26334720" cy="3627123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3" y="3921760"/>
            <a:ext cx="26334720" cy="2633472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3" y="34350964"/>
            <a:ext cx="26334720" cy="5151117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9/23/15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882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757683"/>
            <a:ext cx="39502080" cy="73152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10241285"/>
            <a:ext cx="39502080" cy="28966163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40680643"/>
            <a:ext cx="10241280" cy="23368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AD3B8D-529A-B648-B3A5-128BFC9F5CF8}" type="datetimeFigureOut">
              <a:rPr lang="en-US" smtClean="0"/>
              <a:pPr/>
              <a:t>9/23/15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40680643"/>
            <a:ext cx="13898880" cy="23368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40680643"/>
            <a:ext cx="10241280" cy="23368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67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20" Type="http://schemas.openxmlformats.org/officeDocument/2006/relationships/image" Target="../media/image19.emf"/><Relationship Id="rId21" Type="http://schemas.openxmlformats.org/officeDocument/2006/relationships/image" Target="../media/image20.emf"/><Relationship Id="rId22" Type="http://schemas.openxmlformats.org/officeDocument/2006/relationships/image" Target="../media/image21.emf"/><Relationship Id="rId23" Type="http://schemas.openxmlformats.org/officeDocument/2006/relationships/image" Target="../media/image22.emf"/><Relationship Id="rId24" Type="http://schemas.openxmlformats.org/officeDocument/2006/relationships/image" Target="../media/image23.png"/><Relationship Id="rId25" Type="http://schemas.openxmlformats.org/officeDocument/2006/relationships/image" Target="../media/image24.JPG"/><Relationship Id="rId26" Type="http://schemas.openxmlformats.org/officeDocument/2006/relationships/image" Target="../media/image25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icture 5" descr="C:\Users\atbecker\Downloads\qrcode.2686483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4676" y="3029819"/>
            <a:ext cx="2157984" cy="215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2" name="Rounded Rectangle 181"/>
          <p:cNvSpPr/>
          <p:nvPr/>
        </p:nvSpPr>
        <p:spPr>
          <a:xfrm>
            <a:off x="129466" y="5276022"/>
            <a:ext cx="17080374" cy="994001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Why Covariance Control?</a:t>
            </a:r>
            <a:endParaRPr lang="en-US" sz="7000" dirty="0">
              <a:latin typeface="Arial"/>
              <a:cs typeface="Arial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7991712" y="168485"/>
            <a:ext cx="17779602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/>
              <a:t>Shaping a Swarm Using Wall Friction and a Shared Control Input </a:t>
            </a:r>
          </a:p>
          <a:p>
            <a:pPr algn="ctr"/>
            <a:r>
              <a:rPr lang="en-US" sz="5000" dirty="0" smtClean="0">
                <a:latin typeface="Arial"/>
                <a:cs typeface="Arial"/>
              </a:rPr>
              <a:t>Shiva Shahrokhi, Aaron T. Becker</a:t>
            </a:r>
          </a:p>
          <a:p>
            <a:pPr algn="ctr"/>
            <a:r>
              <a:rPr lang="en-US" sz="3200" dirty="0" smtClean="0">
                <a:latin typeface="Arial"/>
                <a:cs typeface="Arial"/>
              </a:rPr>
              <a:t>sshahrokhi2@uh.edu, atbecker@uh.edu</a:t>
            </a:r>
          </a:p>
          <a:p>
            <a:pPr algn="ctr"/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smtClean="0">
                <a:latin typeface="Arial"/>
                <a:cs typeface="Arial"/>
              </a:rPr>
              <a:t>                            </a:t>
            </a:r>
          </a:p>
        </p:txBody>
      </p:sp>
      <p:sp>
        <p:nvSpPr>
          <p:cNvPr id="184" name="Rounded Rectangle 183"/>
          <p:cNvSpPr/>
          <p:nvPr/>
        </p:nvSpPr>
        <p:spPr>
          <a:xfrm>
            <a:off x="160217" y="20126821"/>
            <a:ext cx="17080374" cy="996696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Using </a:t>
            </a:r>
            <a:r>
              <a:rPr lang="en-US" sz="7000" dirty="0" smtClean="0">
                <a:latin typeface="Arial"/>
                <a:cs typeface="Arial"/>
              </a:rPr>
              <a:t>Friction to Break Symmetry</a:t>
            </a:r>
            <a:endParaRPr lang="en-US" sz="7000" dirty="0">
              <a:latin typeface="Arial"/>
              <a:cs typeface="Arial"/>
            </a:endParaRPr>
          </a:p>
        </p:txBody>
      </p:sp>
      <p:sp>
        <p:nvSpPr>
          <p:cNvPr id="185" name="Rounded Rectangle 184"/>
          <p:cNvSpPr/>
          <p:nvPr/>
        </p:nvSpPr>
        <p:spPr>
          <a:xfrm>
            <a:off x="129466" y="21335464"/>
            <a:ext cx="17080374" cy="6325289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000" b="1" i="1" dirty="0" smtClean="0">
                <a:latin typeface="Arial"/>
                <a:cs typeface="Arial"/>
              </a:rPr>
              <a:t>			</a:t>
            </a:r>
            <a:r>
              <a:rPr lang="en-US" sz="2000" b="1" i="1" dirty="0" smtClean="0">
                <a:latin typeface="Arial"/>
                <a:cs typeface="Arial"/>
              </a:rPr>
              <a:t>	</a:t>
            </a:r>
            <a:endParaRPr lang="en-US" sz="4000" dirty="0" smtClean="0">
              <a:latin typeface="Arial"/>
              <a:cs typeface="Arial"/>
            </a:endParaRPr>
          </a:p>
          <a:p>
            <a:r>
              <a:rPr lang="en-US" sz="4000" dirty="0" smtClean="0">
                <a:latin typeface="Arial"/>
                <a:cs typeface="Arial"/>
              </a:rPr>
              <a:t>					     </a:t>
            </a:r>
            <a:r>
              <a:rPr lang="en-US" sz="4000" b="1" i="1" dirty="0" smtClean="0">
                <a:latin typeface="Arial"/>
                <a:cs typeface="Arial"/>
              </a:rPr>
              <a:t> </a:t>
            </a:r>
            <a:r>
              <a:rPr lang="en-US" sz="4000" dirty="0" smtClean="0">
                <a:latin typeface="Arial"/>
                <a:cs typeface="Arial"/>
              </a:rPr>
              <a:t>	</a:t>
            </a: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</p:txBody>
      </p:sp>
      <p:sp>
        <p:nvSpPr>
          <p:cNvPr id="186" name="Rounded Rectangle 185"/>
          <p:cNvSpPr/>
          <p:nvPr/>
        </p:nvSpPr>
        <p:spPr>
          <a:xfrm>
            <a:off x="18044193" y="5276022"/>
            <a:ext cx="14455108" cy="994001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dirty="0" smtClean="0">
                <a:latin typeface="Arial"/>
                <a:cs typeface="Arial"/>
              </a:rPr>
              <a:t>Position </a:t>
            </a:r>
            <a:r>
              <a:rPr lang="en-US" sz="6500" dirty="0" smtClean="0">
                <a:latin typeface="Arial"/>
                <a:cs typeface="Arial"/>
              </a:rPr>
              <a:t>Control using Wall Friction</a:t>
            </a:r>
            <a:endParaRPr lang="en-US" sz="6500" dirty="0" smtClean="0">
              <a:latin typeface="Arial"/>
              <a:cs typeface="Arial"/>
            </a:endParaRPr>
          </a:p>
        </p:txBody>
      </p:sp>
      <p:sp>
        <p:nvSpPr>
          <p:cNvPr id="187" name="Rounded Rectangle 186"/>
          <p:cNvSpPr/>
          <p:nvPr/>
        </p:nvSpPr>
        <p:spPr>
          <a:xfrm>
            <a:off x="18044193" y="6569182"/>
            <a:ext cx="14455108" cy="16754937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685800" indent="-685800"/>
            <a:endParaRPr lang="en-US" sz="4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88" name="Rounded Rectangle 187"/>
          <p:cNvSpPr/>
          <p:nvPr/>
        </p:nvSpPr>
        <p:spPr>
          <a:xfrm>
            <a:off x="141665" y="29389303"/>
            <a:ext cx="17068175" cy="14159095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685800" indent="-685800">
              <a:buFont typeface="Arial"/>
              <a:buChar char="•"/>
            </a:pPr>
            <a:endParaRPr lang="en-US" sz="4500" b="1" dirty="0" smtClean="0">
              <a:solidFill>
                <a:srgbClr val="0000FF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4500" b="1" dirty="0">
              <a:solidFill>
                <a:srgbClr val="0000FF"/>
              </a:solidFill>
              <a:latin typeface="Arial"/>
              <a:cs typeface="Arial"/>
            </a:endParaRPr>
          </a:p>
          <a:p>
            <a:pPr marL="685800" indent="-685800"/>
            <a:endParaRPr lang="en-US" sz="4500" dirty="0" smtClean="0">
              <a:solidFill>
                <a:srgbClr val="FF0000"/>
              </a:solidFill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r>
              <a:rPr lang="en-US" sz="4500" dirty="0" smtClean="0">
                <a:latin typeface="Arial"/>
                <a:cs typeface="Arial"/>
              </a:rPr>
              <a:t>   </a:t>
            </a:r>
            <a:endParaRPr lang="en-US" sz="4500" dirty="0">
              <a:latin typeface="Arial"/>
              <a:cs typeface="Arial"/>
            </a:endParaRPr>
          </a:p>
        </p:txBody>
      </p:sp>
      <p:sp>
        <p:nvSpPr>
          <p:cNvPr id="189" name="Rounded Rectangle 188"/>
          <p:cNvSpPr/>
          <p:nvPr/>
        </p:nvSpPr>
        <p:spPr>
          <a:xfrm>
            <a:off x="18144471" y="23915561"/>
            <a:ext cx="14398814" cy="1039090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Multi Robot Control</a:t>
            </a:r>
          </a:p>
        </p:txBody>
      </p:sp>
      <p:sp>
        <p:nvSpPr>
          <p:cNvPr id="190" name="Rounded Rectangle 189"/>
          <p:cNvSpPr/>
          <p:nvPr/>
        </p:nvSpPr>
        <p:spPr>
          <a:xfrm>
            <a:off x="18092879" y="25245619"/>
            <a:ext cx="14406422" cy="12705230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/>
            <a:endParaRPr lang="en-US" sz="4000" dirty="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91" name="Rounded Rectangle 190"/>
          <p:cNvSpPr/>
          <p:nvPr/>
        </p:nvSpPr>
        <p:spPr>
          <a:xfrm>
            <a:off x="129466" y="6569180"/>
            <a:ext cx="17080374" cy="13192019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000" dirty="0" smtClean="0">
                <a:latin typeface="Arial"/>
                <a:cs typeface="Arial"/>
              </a:rPr>
              <a:t>Vascular </a:t>
            </a:r>
            <a:r>
              <a:rPr lang="en-US" sz="4000" dirty="0">
                <a:latin typeface="Arial"/>
                <a:cs typeface="Arial"/>
              </a:rPr>
              <a:t>networks are common in </a:t>
            </a:r>
            <a:r>
              <a:rPr lang="en-US" sz="4000" dirty="0" smtClean="0">
                <a:latin typeface="Arial"/>
                <a:cs typeface="Arial"/>
              </a:rPr>
              <a:t>biology</a:t>
            </a:r>
          </a:p>
          <a:p>
            <a:endParaRPr lang="en-US" sz="4000" dirty="0" smtClean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r>
              <a:rPr lang="en-US" sz="4000" i="1" dirty="0" smtClean="0">
                <a:latin typeface="Arial"/>
                <a:cs typeface="Arial"/>
              </a:rPr>
              <a:t>Shared inputs </a:t>
            </a:r>
            <a:r>
              <a:rPr lang="en-US" sz="4000" dirty="0" smtClean="0">
                <a:latin typeface="Arial"/>
                <a:cs typeface="Arial"/>
              </a:rPr>
              <a:t>means each member of the </a:t>
            </a:r>
          </a:p>
          <a:p>
            <a:r>
              <a:rPr lang="en-US" sz="4000" dirty="0" smtClean="0">
                <a:latin typeface="Arial"/>
                <a:cs typeface="Arial"/>
              </a:rPr>
              <a:t>    swarm receives the same control input</a:t>
            </a:r>
            <a:endParaRPr lang="en-US" sz="4000" dirty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r>
              <a:rPr lang="en-US" sz="4000" dirty="0" smtClean="0">
                <a:latin typeface="Arial"/>
                <a:cs typeface="Arial"/>
              </a:rPr>
              <a:t>Navigating </a:t>
            </a:r>
            <a:r>
              <a:rPr lang="en-US" sz="4000" dirty="0">
                <a:latin typeface="Arial"/>
                <a:cs typeface="Arial"/>
              </a:rPr>
              <a:t>a swarm using </a:t>
            </a:r>
            <a:r>
              <a:rPr lang="en-US" sz="4000" dirty="0" smtClean="0">
                <a:latin typeface="Arial"/>
                <a:cs typeface="Arial"/>
              </a:rPr>
              <a:t>shared inputs </a:t>
            </a:r>
            <a:endParaRPr lang="en-US" sz="4000" dirty="0" smtClean="0">
              <a:latin typeface="Arial"/>
              <a:cs typeface="Arial"/>
            </a:endParaRPr>
          </a:p>
          <a:p>
            <a:r>
              <a:rPr lang="en-US" sz="4000" dirty="0" smtClean="0">
                <a:latin typeface="Arial"/>
                <a:cs typeface="Arial"/>
              </a:rPr>
              <a:t>    is challenging due </a:t>
            </a:r>
            <a:r>
              <a:rPr lang="en-US" sz="4000" dirty="0">
                <a:latin typeface="Arial"/>
                <a:cs typeface="Arial"/>
              </a:rPr>
              <a:t>to </a:t>
            </a:r>
            <a:r>
              <a:rPr lang="en-US" sz="4000" dirty="0" smtClean="0">
                <a:latin typeface="Arial"/>
                <a:cs typeface="Arial"/>
              </a:rPr>
              <a:t>obstacles and </a:t>
            </a:r>
          </a:p>
          <a:p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smtClean="0">
                <a:latin typeface="Arial"/>
                <a:cs typeface="Arial"/>
              </a:rPr>
              <a:t>   </a:t>
            </a:r>
            <a:r>
              <a:rPr lang="en-US" sz="4000" dirty="0" smtClean="0">
                <a:latin typeface="Arial"/>
                <a:cs typeface="Arial"/>
              </a:rPr>
              <a:t>symmetry</a:t>
            </a: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4000" dirty="0"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4000" dirty="0" smtClean="0">
              <a:latin typeface="Arial"/>
              <a:cs typeface="Arial"/>
            </a:endParaRPr>
          </a:p>
          <a:p>
            <a:endParaRPr lang="en-US" sz="4000" dirty="0">
              <a:latin typeface="Arial"/>
              <a:cs typeface="Arial"/>
            </a:endParaRPr>
          </a:p>
        </p:txBody>
      </p:sp>
      <p:sp>
        <p:nvSpPr>
          <p:cNvPr id="192" name="Rounded Rectangle 191"/>
          <p:cNvSpPr/>
          <p:nvPr/>
        </p:nvSpPr>
        <p:spPr>
          <a:xfrm>
            <a:off x="141665" y="27924141"/>
            <a:ext cx="17068175" cy="1039090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Results</a:t>
            </a:r>
          </a:p>
        </p:txBody>
      </p:sp>
      <p:sp>
        <p:nvSpPr>
          <p:cNvPr id="193" name="Text Box 22"/>
          <p:cNvSpPr txBox="1">
            <a:spLocks noChangeArrowheads="1"/>
          </p:cNvSpPr>
          <p:nvPr/>
        </p:nvSpPr>
        <p:spPr bwMode="auto">
          <a:xfrm>
            <a:off x="28301760" y="2389398"/>
            <a:ext cx="1752600" cy="97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79991" tIns="179991" rIns="179991" bIns="179991">
            <a:spAutoFit/>
          </a:bodyPr>
          <a:lstStyle>
            <a:defPPr>
              <a:defRPr lang="en-US"/>
            </a:defPPr>
            <a:lvl1pPr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2087563" indent="-165258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4176713" indent="-330517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6264275" indent="-496093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8353425" indent="-661352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2000" b="1" i="1" dirty="0" smtClean="0"/>
              <a:t>YouTube channel</a:t>
            </a:r>
            <a:endParaRPr lang="en-US" altLang="en-US" sz="2000" dirty="0"/>
          </a:p>
        </p:txBody>
      </p:sp>
      <p:pic>
        <p:nvPicPr>
          <p:cNvPr id="194" name="Picture 19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4261" y="3013604"/>
            <a:ext cx="2153740" cy="2153740"/>
          </a:xfrm>
          <a:prstGeom prst="rect">
            <a:avLst/>
          </a:prstGeom>
        </p:spPr>
      </p:pic>
      <p:pic>
        <p:nvPicPr>
          <p:cNvPr id="195" name="Picture 19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2674" y="3207057"/>
            <a:ext cx="1782952" cy="1780794"/>
          </a:xfrm>
          <a:prstGeom prst="rect">
            <a:avLst/>
          </a:prstGeom>
        </p:spPr>
      </p:pic>
      <p:sp>
        <p:nvSpPr>
          <p:cNvPr id="196" name="Text Box 22"/>
          <p:cNvSpPr txBox="1">
            <a:spLocks noChangeArrowheads="1"/>
          </p:cNvSpPr>
          <p:nvPr/>
        </p:nvSpPr>
        <p:spPr bwMode="auto">
          <a:xfrm>
            <a:off x="24174261" y="2477548"/>
            <a:ext cx="2153740" cy="671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79991" tIns="179991" rIns="179991" bIns="179991">
            <a:spAutoFit/>
          </a:bodyPr>
          <a:lstStyle>
            <a:defPPr>
              <a:defRPr lang="en-US"/>
            </a:defPPr>
            <a:lvl1pPr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2087563" indent="-165258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4176713" indent="-330517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6264275" indent="-496093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8353425" indent="-661352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2000" b="1" i="1" dirty="0" smtClean="0"/>
              <a:t>Website, C.V.</a:t>
            </a:r>
            <a:endParaRPr lang="en-US" altLang="en-US" sz="2000" dirty="0"/>
          </a:p>
        </p:txBody>
      </p:sp>
      <p:pic>
        <p:nvPicPr>
          <p:cNvPr id="197" name="Picture 19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80"/>
          <a:stretch/>
        </p:blipFill>
        <p:spPr>
          <a:xfrm>
            <a:off x="30309263" y="3207057"/>
            <a:ext cx="1511719" cy="1795060"/>
          </a:xfrm>
          <a:prstGeom prst="rect">
            <a:avLst/>
          </a:prstGeom>
        </p:spPr>
      </p:pic>
      <p:sp>
        <p:nvSpPr>
          <p:cNvPr id="199" name="TextBox 198"/>
          <p:cNvSpPr txBox="1"/>
          <p:nvPr/>
        </p:nvSpPr>
        <p:spPr>
          <a:xfrm>
            <a:off x="26328001" y="576359"/>
            <a:ext cx="58771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/>
                <a:cs typeface="Arial"/>
              </a:rPr>
              <a:t>Department of Electrical and Computer Engineering, </a:t>
            </a:r>
            <a:endParaRPr lang="en-US" sz="3200" dirty="0" smtClean="0">
              <a:latin typeface="Arial"/>
              <a:cs typeface="Arial"/>
            </a:endParaRPr>
          </a:p>
          <a:p>
            <a:r>
              <a:rPr lang="en-US" sz="3200" dirty="0" smtClean="0">
                <a:latin typeface="Arial"/>
                <a:cs typeface="Arial"/>
              </a:rPr>
              <a:t>University </a:t>
            </a:r>
            <a:r>
              <a:rPr lang="en-US" sz="3200" dirty="0">
                <a:latin typeface="Arial"/>
                <a:cs typeface="Arial"/>
              </a:rPr>
              <a:t>of Houston</a:t>
            </a:r>
            <a:endParaRPr lang="en-US" sz="3200" dirty="0"/>
          </a:p>
        </p:txBody>
      </p:sp>
      <p:pic>
        <p:nvPicPr>
          <p:cNvPr id="200" name="Picture 199" descr="Leaf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133" y="6953998"/>
            <a:ext cx="6507107" cy="4880330"/>
          </a:xfrm>
          <a:prstGeom prst="rect">
            <a:avLst/>
          </a:prstGeom>
        </p:spPr>
      </p:pic>
      <p:pic>
        <p:nvPicPr>
          <p:cNvPr id="201" name="Picture 200" descr="Covarianc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237" y="12351044"/>
            <a:ext cx="9435003" cy="7048105"/>
          </a:xfrm>
          <a:prstGeom prst="rect">
            <a:avLst/>
          </a:prstGeom>
        </p:spPr>
      </p:pic>
      <p:pic>
        <p:nvPicPr>
          <p:cNvPr id="203" name="Picture 202" descr="experiment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793" y="29851734"/>
            <a:ext cx="14074995" cy="9890537"/>
          </a:xfrm>
          <a:prstGeom prst="rect">
            <a:avLst/>
          </a:prstGeom>
        </p:spPr>
      </p:pic>
      <p:pic>
        <p:nvPicPr>
          <p:cNvPr id="204" name="Picture 203" descr="two_1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958" y="14919171"/>
            <a:ext cx="4171950" cy="4171950"/>
          </a:xfrm>
          <a:prstGeom prst="rect">
            <a:avLst/>
          </a:prstGeom>
        </p:spPr>
      </p:pic>
      <p:pic>
        <p:nvPicPr>
          <p:cNvPr id="205" name="Picture 204" descr="Two_2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2604" y="576359"/>
            <a:ext cx="4178300" cy="4191000"/>
          </a:xfrm>
          <a:prstGeom prst="rect">
            <a:avLst/>
          </a:prstGeom>
        </p:spPr>
      </p:pic>
      <p:pic>
        <p:nvPicPr>
          <p:cNvPr id="206" name="Picture 205" descr="two_3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2604" y="5187803"/>
            <a:ext cx="4191000" cy="4197350"/>
          </a:xfrm>
          <a:prstGeom prst="rect">
            <a:avLst/>
          </a:prstGeom>
        </p:spPr>
      </p:pic>
      <p:pic>
        <p:nvPicPr>
          <p:cNvPr id="207" name="Picture 206" descr="two_4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6358" y="9837253"/>
            <a:ext cx="4191000" cy="4197350"/>
          </a:xfrm>
          <a:prstGeom prst="rect">
            <a:avLst/>
          </a:prstGeom>
        </p:spPr>
      </p:pic>
      <p:pic>
        <p:nvPicPr>
          <p:cNvPr id="208" name="Picture 207" descr="two_5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6144" y="11592854"/>
            <a:ext cx="4171950" cy="4184650"/>
          </a:xfrm>
          <a:prstGeom prst="rect">
            <a:avLst/>
          </a:prstGeom>
        </p:spPr>
      </p:pic>
      <p:pic>
        <p:nvPicPr>
          <p:cNvPr id="209" name="Picture 208" descr="one_1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2604" y="14900121"/>
            <a:ext cx="4178300" cy="4191000"/>
          </a:xfrm>
          <a:prstGeom prst="rect">
            <a:avLst/>
          </a:prstGeom>
        </p:spPr>
      </p:pic>
      <p:pic>
        <p:nvPicPr>
          <p:cNvPr id="210" name="Picture 209" descr="one_2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3008" y="509327"/>
            <a:ext cx="4171950" cy="4178300"/>
          </a:xfrm>
          <a:prstGeom prst="rect">
            <a:avLst/>
          </a:prstGeom>
        </p:spPr>
      </p:pic>
      <p:pic>
        <p:nvPicPr>
          <p:cNvPr id="211" name="Picture 210" descr="one_3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3008" y="5167344"/>
            <a:ext cx="4178300" cy="4197350"/>
          </a:xfrm>
          <a:prstGeom prst="rect">
            <a:avLst/>
          </a:prstGeom>
        </p:spPr>
      </p:pic>
      <p:pic>
        <p:nvPicPr>
          <p:cNvPr id="212" name="Picture 211" descr="one_4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958" y="9837253"/>
            <a:ext cx="4191000" cy="4197350"/>
          </a:xfrm>
          <a:prstGeom prst="rect">
            <a:avLst/>
          </a:prstGeom>
        </p:spPr>
      </p:pic>
      <p:pic>
        <p:nvPicPr>
          <p:cNvPr id="213" name="Picture 212" descr="one_5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6144" y="6953998"/>
            <a:ext cx="4184650" cy="4184650"/>
          </a:xfrm>
          <a:prstGeom prst="rect">
            <a:avLst/>
          </a:prstGeom>
        </p:spPr>
      </p:pic>
      <p:sp>
        <p:nvSpPr>
          <p:cNvPr id="214" name="TextBox 213"/>
          <p:cNvSpPr txBox="1"/>
          <p:nvPr/>
        </p:nvSpPr>
        <p:spPr>
          <a:xfrm>
            <a:off x="18092879" y="6953998"/>
            <a:ext cx="960483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000" dirty="0" smtClean="0">
                <a:latin typeface="Arial"/>
                <a:cs typeface="Arial"/>
              </a:rPr>
              <a:t>We designed an algorithm for </a:t>
            </a:r>
            <a:r>
              <a:rPr lang="en-US" sz="4000" dirty="0" smtClean="0">
                <a:latin typeface="Arial"/>
                <a:cs typeface="Arial"/>
              </a:rPr>
              <a:t>controlling the position of two robots</a:t>
            </a:r>
          </a:p>
          <a:p>
            <a:pPr marL="571500" indent="-571500">
              <a:buFont typeface="Arial"/>
              <a:buChar char="•"/>
            </a:pPr>
            <a:endParaRPr lang="en-US" sz="4000" dirty="0" smtClean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r>
              <a:rPr lang="en-US" sz="4000" dirty="0" smtClean="0">
                <a:latin typeface="Arial"/>
                <a:cs typeface="Arial"/>
              </a:rPr>
              <a:t>For simplicity, we assume that friction</a:t>
            </a:r>
          </a:p>
          <a:p>
            <a:r>
              <a:rPr lang="en-US" sz="4000" dirty="0" smtClean="0">
                <a:latin typeface="Arial"/>
                <a:cs typeface="Arial"/>
              </a:rPr>
              <a:t>   </a:t>
            </a:r>
            <a:r>
              <a:rPr lang="en-US" sz="4000" dirty="0" smtClean="0">
                <a:latin typeface="Arial"/>
                <a:cs typeface="Arial"/>
              </a:rPr>
              <a:t> </a:t>
            </a:r>
            <a:r>
              <a:rPr lang="en-US" sz="4000" dirty="0" smtClean="0">
                <a:latin typeface="Arial"/>
                <a:cs typeface="Arial"/>
              </a:rPr>
              <a:t>is </a:t>
            </a:r>
            <a:r>
              <a:rPr lang="en-US" sz="4000" dirty="0" smtClean="0">
                <a:latin typeface="Arial"/>
                <a:cs typeface="Arial"/>
              </a:rPr>
              <a:t>infinite</a:t>
            </a:r>
          </a:p>
          <a:p>
            <a:pPr marL="571500" indent="-571500">
              <a:buFont typeface="Arial"/>
              <a:buChar char="•"/>
            </a:pPr>
            <a:endParaRPr lang="en-US" sz="4000" dirty="0" smtClean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r>
              <a:rPr lang="en-US" sz="4000" dirty="0" smtClean="0">
                <a:latin typeface="Arial"/>
                <a:cs typeface="Arial"/>
              </a:rPr>
              <a:t>Following this path we can get to the ending points when getting the same input.</a:t>
            </a:r>
            <a:endParaRPr lang="en-US" sz="4000" dirty="0">
              <a:latin typeface="Arial"/>
              <a:cs typeface="Arial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18092879" y="12830311"/>
            <a:ext cx="95984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000" dirty="0">
                <a:latin typeface="Arial"/>
                <a:cs typeface="Arial"/>
              </a:rPr>
              <a:t>Two robot positioning: </a:t>
            </a:r>
            <a:r>
              <a:rPr lang="en-US" sz="4000" dirty="0" smtClean="0">
                <a:latin typeface="Arial"/>
                <a:cs typeface="Arial"/>
              </a:rPr>
              <a:t>switching positions </a:t>
            </a:r>
            <a:r>
              <a:rPr lang="en-US" sz="4000" dirty="0">
                <a:latin typeface="Arial"/>
                <a:cs typeface="Arial"/>
              </a:rPr>
              <a:t>using walls with infinite </a:t>
            </a:r>
            <a:r>
              <a:rPr lang="en-US" sz="4000" dirty="0" smtClean="0">
                <a:latin typeface="Arial"/>
                <a:cs typeface="Arial"/>
              </a:rPr>
              <a:t>friction</a:t>
            </a:r>
            <a:r>
              <a:rPr lang="en-US" sz="4000" dirty="0">
                <a:latin typeface="Arial"/>
                <a:cs typeface="Arial"/>
              </a:rPr>
              <a:t/>
            </a:r>
            <a:br>
              <a:rPr lang="en-US" sz="4000" dirty="0">
                <a:latin typeface="Arial"/>
                <a:cs typeface="Arial"/>
              </a:rPr>
            </a:br>
            <a:endParaRPr lang="en-US" sz="4000" dirty="0">
              <a:latin typeface="Arial"/>
              <a:cs typeface="Arial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432668" y="11986728"/>
            <a:ext cx="6971526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000" dirty="0">
                <a:latin typeface="Arial"/>
                <a:cs typeface="Arial"/>
              </a:rPr>
              <a:t>Maintaining group cohesion while steering a swarm through an arbitrary maze requires covariance </a:t>
            </a:r>
            <a:r>
              <a:rPr lang="en-US" sz="4000" dirty="0" smtClean="0">
                <a:latin typeface="Arial"/>
                <a:cs typeface="Arial"/>
              </a:rPr>
              <a:t>control</a:t>
            </a:r>
            <a:endParaRPr lang="en-US" sz="4000" dirty="0" smtClean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endParaRPr lang="en-US" sz="4000" dirty="0" smtClean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r>
              <a:rPr lang="en-US" sz="4000" dirty="0" smtClean="0">
                <a:latin typeface="Arial"/>
                <a:cs typeface="Arial"/>
              </a:rPr>
              <a:t>Pushing swarm into vertical walls does not change </a:t>
            </a:r>
            <a:r>
              <a:rPr lang="en-US" sz="4000" i="1" dirty="0" smtClean="0">
                <a:latin typeface="Arial"/>
                <a:cs typeface="Arial"/>
              </a:rPr>
              <a:t>x</a:t>
            </a:r>
            <a:r>
              <a:rPr lang="en-US" sz="4000" dirty="0" smtClean="0">
                <a:latin typeface="Arial"/>
                <a:cs typeface="Arial"/>
              </a:rPr>
              <a:t> and </a:t>
            </a:r>
            <a:r>
              <a:rPr lang="en-US" sz="4000" i="1" dirty="0" smtClean="0">
                <a:latin typeface="Arial"/>
                <a:cs typeface="Arial"/>
              </a:rPr>
              <a:t>y</a:t>
            </a:r>
            <a:r>
              <a:rPr lang="en-US" sz="4000" dirty="0" smtClean="0">
                <a:latin typeface="Arial"/>
                <a:cs typeface="Arial"/>
              </a:rPr>
              <a:t> position correlation</a:t>
            </a:r>
          </a:p>
          <a:p>
            <a:pPr marL="571500" indent="-571500">
              <a:buFont typeface="Arial"/>
              <a:buChar char="•"/>
            </a:pPr>
            <a:endParaRPr lang="en-US" sz="4000" dirty="0" smtClean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r>
              <a:rPr lang="en-US" sz="4000" dirty="0" smtClean="0">
                <a:latin typeface="Arial"/>
                <a:cs typeface="Arial"/>
              </a:rPr>
              <a:t>We </a:t>
            </a:r>
            <a:r>
              <a:rPr lang="en-US" sz="4000" dirty="0">
                <a:latin typeface="Arial"/>
                <a:cs typeface="Arial"/>
              </a:rPr>
              <a:t>need to </a:t>
            </a:r>
            <a:r>
              <a:rPr lang="en-US" sz="4000" dirty="0" smtClean="0">
                <a:latin typeface="Arial"/>
                <a:cs typeface="Arial"/>
              </a:rPr>
              <a:t>break this </a:t>
            </a:r>
            <a:r>
              <a:rPr lang="en-US" sz="4000" dirty="0">
                <a:latin typeface="Arial"/>
                <a:cs typeface="Arial"/>
              </a:rPr>
              <a:t>symmetry</a:t>
            </a:r>
          </a:p>
          <a:p>
            <a:endParaRPr lang="en-US" sz="4000" dirty="0" smtClean="0">
              <a:latin typeface="Arial"/>
              <a:cs typeface="Arial"/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160217" y="22475510"/>
            <a:ext cx="72747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000" dirty="0" smtClean="0">
                <a:latin typeface="Arial"/>
                <a:cs typeface="Arial"/>
              </a:rPr>
              <a:t>Friction is sufficient to break the </a:t>
            </a:r>
            <a:r>
              <a:rPr lang="en-US" sz="4000" dirty="0" smtClean="0">
                <a:latin typeface="Arial"/>
                <a:cs typeface="Arial"/>
              </a:rPr>
              <a:t>symmetry</a:t>
            </a:r>
          </a:p>
          <a:p>
            <a:pPr marL="571500" indent="-571500">
              <a:buFont typeface="Arial"/>
              <a:buChar char="•"/>
            </a:pPr>
            <a:endParaRPr lang="en-US" sz="4000" dirty="0" smtClean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r>
              <a:rPr lang="en-US" sz="4000" dirty="0">
                <a:latin typeface="Arial"/>
                <a:cs typeface="Arial"/>
              </a:rPr>
              <a:t>Wall friction reduces </a:t>
            </a:r>
            <a:r>
              <a:rPr lang="en-US" sz="4000" dirty="0" smtClean="0">
                <a:latin typeface="Arial"/>
                <a:cs typeface="Arial"/>
              </a:rPr>
              <a:t>forward force for robots </a:t>
            </a:r>
            <a:r>
              <a:rPr lang="en-US" sz="4000" dirty="0">
                <a:latin typeface="Arial"/>
                <a:cs typeface="Arial"/>
              </a:rPr>
              <a:t>near a wall, but not </a:t>
            </a:r>
            <a:r>
              <a:rPr lang="en-US" sz="4000" dirty="0" smtClean="0">
                <a:latin typeface="Arial"/>
                <a:cs typeface="Arial"/>
              </a:rPr>
              <a:t>for </a:t>
            </a:r>
            <a:r>
              <a:rPr lang="en-US" sz="4000" dirty="0">
                <a:latin typeface="Arial"/>
                <a:cs typeface="Arial"/>
              </a:rPr>
              <a:t>free </a:t>
            </a:r>
            <a:r>
              <a:rPr lang="en-US" sz="4000" dirty="0" smtClean="0">
                <a:latin typeface="Arial"/>
                <a:cs typeface="Arial"/>
              </a:rPr>
              <a:t>robots</a:t>
            </a:r>
            <a:endParaRPr lang="en-US" sz="4000" dirty="0">
              <a:latin typeface="Arial"/>
              <a:cs typeface="Arial"/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160217" y="39742271"/>
            <a:ext cx="1654037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000" dirty="0" smtClean="0">
                <a:latin typeface="Arial"/>
                <a:cs typeface="Arial"/>
              </a:rPr>
              <a:t>We used </a:t>
            </a:r>
            <a:r>
              <a:rPr lang="en-US" sz="4000" i="1" dirty="0" err="1" smtClean="0">
                <a:latin typeface="Arial"/>
                <a:cs typeface="Arial"/>
              </a:rPr>
              <a:t>kilobots</a:t>
            </a:r>
            <a:r>
              <a:rPr lang="en-US" sz="4000" i="1" dirty="0" smtClean="0">
                <a:latin typeface="Arial"/>
                <a:cs typeface="Arial"/>
              </a:rPr>
              <a:t> </a:t>
            </a:r>
            <a:r>
              <a:rPr lang="en-US" sz="4000" dirty="0" smtClean="0">
                <a:latin typeface="Arial"/>
                <a:cs typeface="Arial"/>
              </a:rPr>
              <a:t>to show that wall friction </a:t>
            </a:r>
            <a:r>
              <a:rPr lang="en-US" sz="4000" dirty="0" smtClean="0">
                <a:latin typeface="Arial"/>
                <a:cs typeface="Arial"/>
              </a:rPr>
              <a:t>enables covariance control</a:t>
            </a:r>
          </a:p>
          <a:p>
            <a:pPr marL="571500" indent="-571500">
              <a:buFont typeface="Arial"/>
              <a:buChar char="•"/>
            </a:pPr>
            <a:endParaRPr lang="en-US" sz="4000" dirty="0" smtClean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r>
              <a:rPr lang="en-US" sz="4000" dirty="0" smtClean="0">
                <a:latin typeface="Arial"/>
                <a:cs typeface="Arial"/>
              </a:rPr>
              <a:t>Global Input: </a:t>
            </a:r>
            <a:r>
              <a:rPr lang="en-US" sz="4000" dirty="0" err="1">
                <a:latin typeface="Arial"/>
                <a:cs typeface="Arial"/>
              </a:rPr>
              <a:t>k</a:t>
            </a:r>
            <a:r>
              <a:rPr lang="en-US" sz="4000" dirty="0" err="1" smtClean="0">
                <a:latin typeface="Arial"/>
                <a:cs typeface="Arial"/>
              </a:rPr>
              <a:t>ilobots</a:t>
            </a:r>
            <a:r>
              <a:rPr lang="en-US" sz="4000" dirty="0" smtClean="0">
                <a:latin typeface="Arial"/>
                <a:cs typeface="Arial"/>
              </a:rPr>
              <a:t> go to the brightest light source in the </a:t>
            </a:r>
            <a:r>
              <a:rPr lang="en-US" sz="4000" dirty="0" smtClean="0">
                <a:latin typeface="Arial"/>
                <a:cs typeface="Arial"/>
              </a:rPr>
              <a:t>room</a:t>
            </a:r>
          </a:p>
          <a:p>
            <a:pPr marL="571500" indent="-571500">
              <a:buFont typeface="Arial"/>
              <a:buChar char="•"/>
            </a:pPr>
            <a:endParaRPr lang="en-US" sz="4000" dirty="0" smtClean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r>
              <a:rPr lang="en-US" sz="4000" dirty="0" smtClean="0">
                <a:latin typeface="Arial"/>
                <a:cs typeface="Arial"/>
              </a:rPr>
              <a:t>Plot shows covariance control is possible   </a:t>
            </a:r>
            <a:endParaRPr lang="en-US" sz="4000" i="1" dirty="0" smtClean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endParaRPr lang="en-US" sz="4000" dirty="0">
              <a:latin typeface="Arial"/>
              <a:cs typeface="Arial"/>
            </a:endParaRPr>
          </a:p>
        </p:txBody>
      </p:sp>
      <p:pic>
        <p:nvPicPr>
          <p:cNvPr id="26" name="Picture 25" descr="twoR_1.pdf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6611" y="20111756"/>
            <a:ext cx="7226960" cy="5420220"/>
          </a:xfrm>
          <a:prstGeom prst="rect">
            <a:avLst/>
          </a:prstGeom>
        </p:spPr>
      </p:pic>
      <p:pic>
        <p:nvPicPr>
          <p:cNvPr id="27" name="Picture 26" descr="twoR_2.pdf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3394" y="37933879"/>
            <a:ext cx="7159227" cy="5369420"/>
          </a:xfrm>
          <a:prstGeom prst="rect">
            <a:avLst/>
          </a:prstGeom>
        </p:spPr>
      </p:pic>
      <p:pic>
        <p:nvPicPr>
          <p:cNvPr id="28" name="Picture 27" descr="twoR_3.pdf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4344" y="31429960"/>
            <a:ext cx="7159227" cy="5369420"/>
          </a:xfrm>
          <a:prstGeom prst="rect">
            <a:avLst/>
          </a:prstGeom>
        </p:spPr>
      </p:pic>
      <p:pic>
        <p:nvPicPr>
          <p:cNvPr id="30" name="Picture 29" descr="twoR_4.pdf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4344" y="25778211"/>
            <a:ext cx="7159227" cy="5369420"/>
          </a:xfrm>
          <a:prstGeom prst="rect">
            <a:avLst/>
          </a:prstGeom>
        </p:spPr>
      </p:pic>
      <p:pic>
        <p:nvPicPr>
          <p:cNvPr id="31" name="Picture 30" descr="twoR_5.pdf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0074" y="16192655"/>
            <a:ext cx="7159227" cy="5369420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18044194" y="33059895"/>
            <a:ext cx="42699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endParaRPr lang="en-US" sz="4000" dirty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endParaRPr lang="en-US" sz="4000" dirty="0">
              <a:latin typeface="Arial"/>
              <a:cs typeface="Arial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8044194" y="15229595"/>
            <a:ext cx="7295880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Arial"/>
                <a:cs typeface="Arial"/>
              </a:rPr>
              <a:t>Two </a:t>
            </a:r>
            <a:r>
              <a:rPr lang="en-US" sz="4000" dirty="0">
                <a:latin typeface="Arial"/>
                <a:cs typeface="Arial"/>
              </a:rPr>
              <a:t>robot positioning using </a:t>
            </a:r>
            <a:r>
              <a:rPr lang="en-US" sz="4000" dirty="0" smtClean="0">
                <a:latin typeface="Arial"/>
                <a:cs typeface="Arial"/>
              </a:rPr>
              <a:t>hardware </a:t>
            </a:r>
            <a:r>
              <a:rPr lang="en-US" sz="4000" dirty="0">
                <a:latin typeface="Arial"/>
                <a:cs typeface="Arial"/>
              </a:rPr>
              <a:t>setup </a:t>
            </a:r>
            <a:r>
              <a:rPr lang="en-US" sz="4000" dirty="0" smtClean="0">
                <a:latin typeface="Arial"/>
                <a:cs typeface="Arial"/>
              </a:rPr>
              <a:t>with two </a:t>
            </a:r>
            <a:r>
              <a:rPr lang="en-US" sz="4000" dirty="0" err="1">
                <a:latin typeface="Arial"/>
                <a:cs typeface="Arial"/>
              </a:rPr>
              <a:t>kilobot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smtClean="0">
                <a:latin typeface="Arial"/>
                <a:cs typeface="Arial"/>
              </a:rPr>
              <a:t>robots</a:t>
            </a:r>
          </a:p>
          <a:p>
            <a:pPr marL="571500" indent="-571500">
              <a:buFont typeface="Arial"/>
              <a:buChar char="•"/>
            </a:pPr>
            <a:endParaRPr lang="en-US" sz="4000" dirty="0" smtClean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r>
              <a:rPr lang="en-US" sz="4000" dirty="0">
                <a:latin typeface="Arial"/>
                <a:cs typeface="Arial"/>
              </a:rPr>
              <a:t>W</a:t>
            </a:r>
            <a:r>
              <a:rPr lang="en-US" sz="4000" dirty="0" smtClean="0">
                <a:latin typeface="Arial"/>
                <a:cs typeface="Arial"/>
              </a:rPr>
              <a:t>alls </a:t>
            </a:r>
            <a:r>
              <a:rPr lang="en-US" sz="4000" dirty="0">
                <a:latin typeface="Arial"/>
                <a:cs typeface="Arial"/>
              </a:rPr>
              <a:t>have </a:t>
            </a:r>
            <a:r>
              <a:rPr lang="en-US" sz="4000" i="1" dirty="0">
                <a:latin typeface="Arial"/>
                <a:cs typeface="Arial"/>
              </a:rPr>
              <a:t>nearly</a:t>
            </a:r>
            <a:r>
              <a:rPr lang="en-US" sz="4000" dirty="0">
                <a:latin typeface="Arial"/>
                <a:cs typeface="Arial"/>
              </a:rPr>
              <a:t> infinite </a:t>
            </a:r>
            <a:r>
              <a:rPr lang="en-US" sz="4000" dirty="0" smtClean="0">
                <a:latin typeface="Arial"/>
                <a:cs typeface="Arial"/>
              </a:rPr>
              <a:t>friction</a:t>
            </a:r>
          </a:p>
          <a:p>
            <a:pPr marL="571500" indent="-571500">
              <a:buFont typeface="Arial"/>
              <a:buChar char="•"/>
            </a:pPr>
            <a:endParaRPr lang="en-US" sz="4000" dirty="0" smtClean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r>
              <a:rPr lang="en-US" sz="4000" dirty="0">
                <a:latin typeface="Arial"/>
                <a:cs typeface="Arial"/>
              </a:rPr>
              <a:t>R</a:t>
            </a:r>
            <a:r>
              <a:rPr lang="en-US" sz="4000" dirty="0" smtClean="0">
                <a:latin typeface="Arial"/>
                <a:cs typeface="Arial"/>
              </a:rPr>
              <a:t>obot </a:t>
            </a:r>
            <a:r>
              <a:rPr lang="en-US" sz="4000" dirty="0">
                <a:latin typeface="Arial"/>
                <a:cs typeface="Arial"/>
              </a:rPr>
              <a:t>with </a:t>
            </a:r>
            <a:r>
              <a:rPr lang="en-US" sz="4000" dirty="0" smtClean="0">
                <a:latin typeface="Arial"/>
                <a:cs typeface="Arial"/>
              </a:rPr>
              <a:t>blue </a:t>
            </a:r>
            <a:r>
              <a:rPr lang="en-US" sz="4000" dirty="0" smtClean="0">
                <a:latin typeface="Arial"/>
                <a:cs typeface="Arial"/>
              </a:rPr>
              <a:t>path is </a:t>
            </a:r>
            <a:r>
              <a:rPr lang="en-US" sz="4000" dirty="0">
                <a:latin typeface="Arial"/>
                <a:cs typeface="Arial"/>
              </a:rPr>
              <a:t>stopped by the wall until the light changes </a:t>
            </a:r>
            <a:r>
              <a:rPr lang="en-US" sz="4000" dirty="0" smtClean="0">
                <a:latin typeface="Arial"/>
                <a:cs typeface="Arial"/>
              </a:rPr>
              <a:t>orientation</a:t>
            </a:r>
          </a:p>
          <a:p>
            <a:pPr marL="571500" indent="-571500">
              <a:buFont typeface="Arial"/>
              <a:buChar char="•"/>
            </a:pPr>
            <a:endParaRPr lang="en-US" sz="4000" dirty="0" smtClean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r>
              <a:rPr lang="en-US" sz="4000" dirty="0">
                <a:latin typeface="Arial"/>
                <a:cs typeface="Arial"/>
              </a:rPr>
              <a:t>T</a:t>
            </a:r>
            <a:r>
              <a:rPr lang="en-US" sz="4000" dirty="0" smtClean="0">
                <a:latin typeface="Arial"/>
                <a:cs typeface="Arial"/>
              </a:rPr>
              <a:t>he </a:t>
            </a:r>
            <a:r>
              <a:rPr lang="en-US" sz="4000" dirty="0">
                <a:latin typeface="Arial"/>
                <a:cs typeface="Arial"/>
              </a:rPr>
              <a:t>orange robot in free-space is unhindered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18136863" y="39446278"/>
            <a:ext cx="14406422" cy="4072037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/>
            <a:endParaRPr lang="en-US" sz="4000" dirty="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18136863" y="38164783"/>
            <a:ext cx="14406422" cy="1039090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Future Opportunities</a:t>
            </a:r>
          </a:p>
        </p:txBody>
      </p:sp>
      <p:pic>
        <p:nvPicPr>
          <p:cNvPr id="2" name="Picture 1" descr="nRobots.pn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5222" y="25627145"/>
            <a:ext cx="9244991" cy="11894923"/>
          </a:xfrm>
          <a:prstGeom prst="rect">
            <a:avLst/>
          </a:prstGeom>
        </p:spPr>
      </p:pic>
      <p:sp>
        <p:nvSpPr>
          <p:cNvPr id="63" name="Donut 62"/>
          <p:cNvSpPr/>
          <p:nvPr/>
        </p:nvSpPr>
        <p:spPr>
          <a:xfrm>
            <a:off x="29410515" y="21903848"/>
            <a:ext cx="203199" cy="211666"/>
          </a:xfrm>
          <a:prstGeom prst="donu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7636144" y="21776840"/>
            <a:ext cx="2119607" cy="121761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67" name="Donut 66"/>
          <p:cNvSpPr/>
          <p:nvPr/>
        </p:nvSpPr>
        <p:spPr>
          <a:xfrm>
            <a:off x="29406320" y="22678675"/>
            <a:ext cx="203199" cy="211666"/>
          </a:xfrm>
          <a:prstGeom prst="donu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29374743" y="22528158"/>
            <a:ext cx="304802" cy="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29366169" y="22287022"/>
            <a:ext cx="304802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7636144" y="21799846"/>
            <a:ext cx="1545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Robot</a:t>
            </a:r>
          </a:p>
          <a:p>
            <a:r>
              <a:rPr lang="en-US" sz="1800" dirty="0" smtClean="0"/>
              <a:t>Bottom Path</a:t>
            </a:r>
          </a:p>
          <a:p>
            <a:r>
              <a:rPr lang="en-US" sz="1800" dirty="0" smtClean="0"/>
              <a:t>Top Path</a:t>
            </a:r>
          </a:p>
          <a:p>
            <a:r>
              <a:rPr lang="en-US" sz="1800" dirty="0" smtClean="0"/>
              <a:t>Goal Positions</a:t>
            </a:r>
            <a:endParaRPr lang="en-US" sz="1800" dirty="0"/>
          </a:p>
        </p:txBody>
      </p:sp>
      <p:pic>
        <p:nvPicPr>
          <p:cNvPr id="4" name="Picture 3" descr="SWARM.JPG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68" y="2182283"/>
            <a:ext cx="7991712" cy="2372332"/>
          </a:xfrm>
          <a:prstGeom prst="rect">
            <a:avLst/>
          </a:prstGeom>
        </p:spPr>
      </p:pic>
      <p:pic>
        <p:nvPicPr>
          <p:cNvPr id="5" name="Picture 4" descr="Friction.png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193" y="22600050"/>
            <a:ext cx="9506195" cy="42651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144471" y="26905979"/>
            <a:ext cx="4930751" cy="9941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000" dirty="0" smtClean="0">
                <a:latin typeface="Arial"/>
                <a:cs typeface="Arial"/>
              </a:rPr>
              <a:t>We can extend this algorithm </a:t>
            </a:r>
            <a:r>
              <a:rPr lang="en-US" sz="4000" dirty="0" smtClean="0">
                <a:latin typeface="Arial"/>
                <a:cs typeface="Arial"/>
              </a:rPr>
              <a:t>to control the position of </a:t>
            </a:r>
            <a:r>
              <a:rPr lang="en-US" sz="4000" i="1" dirty="0" smtClean="0">
                <a:latin typeface="Arial"/>
                <a:cs typeface="Arial"/>
              </a:rPr>
              <a:t>n</a:t>
            </a:r>
            <a:r>
              <a:rPr lang="en-US" sz="4000" dirty="0" smtClean="0">
                <a:latin typeface="Arial"/>
                <a:cs typeface="Arial"/>
              </a:rPr>
              <a:t> </a:t>
            </a:r>
            <a:r>
              <a:rPr lang="en-US" sz="4000" dirty="0" smtClean="0">
                <a:latin typeface="Arial"/>
                <a:cs typeface="Arial"/>
              </a:rPr>
              <a:t>robots</a:t>
            </a:r>
          </a:p>
          <a:p>
            <a:pPr marL="571500" indent="-571500">
              <a:buFont typeface="Arial"/>
              <a:buChar char="•"/>
            </a:pPr>
            <a:endParaRPr lang="en-US" sz="4000" dirty="0" smtClean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r>
              <a:rPr lang="en-US" sz="4000" dirty="0" smtClean="0">
                <a:latin typeface="Arial"/>
                <a:cs typeface="Arial"/>
              </a:rPr>
              <a:t>Algorithm has </a:t>
            </a:r>
            <a:r>
              <a:rPr lang="en-US" sz="4000" i="1" dirty="0" smtClean="0">
                <a:latin typeface="Arial"/>
                <a:cs typeface="Arial"/>
              </a:rPr>
              <a:t>n</a:t>
            </a:r>
            <a:r>
              <a:rPr lang="en-US" sz="4000" dirty="0" smtClean="0">
                <a:latin typeface="Arial"/>
                <a:cs typeface="Arial"/>
              </a:rPr>
              <a:t> iterations</a:t>
            </a:r>
          </a:p>
          <a:p>
            <a:pPr marL="571500" indent="-571500">
              <a:buFont typeface="Arial"/>
              <a:buChar char="•"/>
            </a:pPr>
            <a:endParaRPr lang="en-US" sz="4000" dirty="0" smtClean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r>
              <a:rPr lang="en-US" sz="4000" dirty="0">
                <a:latin typeface="Arial"/>
                <a:cs typeface="Arial"/>
              </a:rPr>
              <a:t>I</a:t>
            </a:r>
            <a:r>
              <a:rPr lang="en-US" sz="4000" dirty="0" smtClean="0">
                <a:latin typeface="Arial"/>
                <a:cs typeface="Arial"/>
              </a:rPr>
              <a:t>teration </a:t>
            </a:r>
            <a:r>
              <a:rPr lang="en-US" sz="4000" i="1" dirty="0" smtClean="0">
                <a:latin typeface="Arial"/>
                <a:cs typeface="Arial"/>
              </a:rPr>
              <a:t>k</a:t>
            </a:r>
            <a:r>
              <a:rPr lang="en-US" sz="4000" dirty="0" smtClean="0">
                <a:latin typeface="Arial"/>
                <a:cs typeface="Arial"/>
              </a:rPr>
              <a:t> assumes </a:t>
            </a:r>
            <a:r>
              <a:rPr lang="en-US" sz="4000" i="1" dirty="0" smtClean="0">
                <a:latin typeface="Arial"/>
                <a:cs typeface="Arial"/>
              </a:rPr>
              <a:t>k</a:t>
            </a:r>
            <a:r>
              <a:rPr lang="en-US" sz="4000" dirty="0" smtClean="0">
                <a:latin typeface="Arial"/>
                <a:cs typeface="Arial"/>
              </a:rPr>
              <a:t>-1 robots are at goal positions and moves </a:t>
            </a:r>
            <a:r>
              <a:rPr lang="en-US" sz="4000" i="1" dirty="0" err="1" smtClean="0">
                <a:latin typeface="Arial"/>
                <a:cs typeface="Arial"/>
              </a:rPr>
              <a:t>k</a:t>
            </a:r>
            <a:r>
              <a:rPr lang="en-US" sz="4000" dirty="0" err="1" smtClean="0">
                <a:latin typeface="Arial"/>
                <a:cs typeface="Arial"/>
              </a:rPr>
              <a:t>th</a:t>
            </a:r>
            <a:r>
              <a:rPr lang="en-US" sz="4000" dirty="0" smtClean="0">
                <a:latin typeface="Arial"/>
                <a:cs typeface="Arial"/>
              </a:rPr>
              <a:t> robot to desired position</a:t>
            </a:r>
            <a:endParaRPr lang="en-US" sz="4000" dirty="0" smtClean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endParaRPr lang="en-US" sz="40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144471" y="39908089"/>
            <a:ext cx="1361731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000" dirty="0" smtClean="0">
                <a:latin typeface="Arial"/>
                <a:cs typeface="Arial"/>
              </a:rPr>
              <a:t>Efficiently steer robot swarm through a maze</a:t>
            </a:r>
          </a:p>
          <a:p>
            <a:pPr marL="571500" indent="-571500">
              <a:buFont typeface="Arial"/>
              <a:buChar char="•"/>
            </a:pPr>
            <a:r>
              <a:rPr lang="en-US" sz="4000" dirty="0" smtClean="0">
                <a:latin typeface="Arial"/>
                <a:cs typeface="Arial"/>
              </a:rPr>
              <a:t>Use obstacles and wall friction to partition swarm</a:t>
            </a:r>
            <a:endParaRPr lang="en-US" sz="4000" dirty="0" smtClean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r>
              <a:rPr lang="en-US" sz="4000" dirty="0" smtClean="0">
                <a:latin typeface="Arial"/>
                <a:cs typeface="Arial"/>
              </a:rPr>
              <a:t>Implementing</a:t>
            </a:r>
            <a:r>
              <a:rPr lang="en-US" sz="4000" i="1" dirty="0" smtClean="0">
                <a:latin typeface="Arial"/>
                <a:cs typeface="Arial"/>
              </a:rPr>
              <a:t> </a:t>
            </a:r>
            <a:r>
              <a:rPr lang="en-US" sz="4000" i="1" dirty="0" smtClean="0">
                <a:latin typeface="Arial"/>
                <a:cs typeface="Arial"/>
              </a:rPr>
              <a:t>n </a:t>
            </a:r>
            <a:r>
              <a:rPr lang="en-US" sz="4000" dirty="0" smtClean="0">
                <a:latin typeface="Arial"/>
                <a:cs typeface="Arial"/>
              </a:rPr>
              <a:t>robot </a:t>
            </a:r>
            <a:r>
              <a:rPr lang="en-US" sz="4000" dirty="0" smtClean="0">
                <a:latin typeface="Arial"/>
                <a:cs typeface="Arial"/>
              </a:rPr>
              <a:t>position algorithm with </a:t>
            </a:r>
            <a:r>
              <a:rPr lang="en-US" sz="4000" dirty="0" err="1" smtClean="0">
                <a:latin typeface="Arial"/>
                <a:cs typeface="Arial"/>
              </a:rPr>
              <a:t>kilobots</a:t>
            </a:r>
            <a:endParaRPr lang="en-US" sz="4000" dirty="0" smtClean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r>
              <a:rPr lang="en-US" sz="4000" dirty="0" smtClean="0">
                <a:latin typeface="Arial"/>
                <a:cs typeface="Arial"/>
              </a:rPr>
              <a:t>Solving position control algorithm with </a:t>
            </a:r>
            <a:r>
              <a:rPr lang="en-US" sz="4000" dirty="0" smtClean="0">
                <a:latin typeface="Arial"/>
                <a:cs typeface="Arial"/>
              </a:rPr>
              <a:t>finite </a:t>
            </a:r>
            <a:r>
              <a:rPr lang="en-US" sz="4000" dirty="0" smtClean="0">
                <a:latin typeface="Arial"/>
                <a:cs typeface="Arial"/>
              </a:rPr>
              <a:t>friction</a:t>
            </a:r>
          </a:p>
          <a:p>
            <a:pPr marL="571500" indent="-571500">
              <a:buFont typeface="Arial"/>
              <a:buChar char="•"/>
            </a:pPr>
            <a:r>
              <a:rPr lang="en-US" sz="4000" dirty="0" smtClean="0">
                <a:latin typeface="Arial"/>
                <a:cs typeface="Arial"/>
              </a:rPr>
              <a:t>Automatic covariance control law using wall friction</a:t>
            </a:r>
            <a:endParaRPr lang="en-US" sz="4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311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7395</TotalTime>
  <Words>347</Words>
  <Application>Microsoft Macintosh PowerPoint</Application>
  <PresentationFormat>Custom</PresentationFormat>
  <Paragraphs>91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 m</dc:creator>
  <cp:lastModifiedBy>Aaron Becker</cp:lastModifiedBy>
  <cp:revision>249</cp:revision>
  <cp:lastPrinted>2015-01-06T20:49:17Z</cp:lastPrinted>
  <dcterms:created xsi:type="dcterms:W3CDTF">2013-11-20T00:06:42Z</dcterms:created>
  <dcterms:modified xsi:type="dcterms:W3CDTF">2015-09-24T03:47:13Z</dcterms:modified>
</cp:coreProperties>
</file>